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5" r:id="rId4"/>
    <p:sldId id="261" r:id="rId5"/>
    <p:sldId id="259" r:id="rId6"/>
    <p:sldId id="264" r:id="rId7"/>
    <p:sldId id="260" r:id="rId8"/>
    <p:sldId id="262" r:id="rId9"/>
    <p:sldId id="267"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VY Research" initials="YR" lastIdx="9" clrIdx="0">
    <p:extLst>
      <p:ext uri="{19B8F6BF-5375-455C-9EA6-DF929625EA0E}">
        <p15:presenceInfo xmlns:p15="http://schemas.microsoft.com/office/powerpoint/2012/main" userId="05bf50c29c7429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2"/>
    <p:restoredTop sz="70423"/>
  </p:normalViewPr>
  <p:slideViewPr>
    <p:cSldViewPr snapToGrid="0">
      <p:cViewPr varScale="1">
        <p:scale>
          <a:sx n="85" d="100"/>
          <a:sy n="85" d="100"/>
        </p:scale>
        <p:origin x="4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2%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Typically Developing</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AD39-5E4F-9CCF-38EC313339E4}"/>
              </c:ext>
            </c:extLst>
          </c:dPt>
          <c:dPt>
            <c:idx val="1"/>
            <c:bubble3D val="0"/>
            <c:spPr>
              <a:solidFill>
                <a:schemeClr val="accent2"/>
              </a:solidFill>
              <a:ln w="19050">
                <a:solidFill>
                  <a:schemeClr val="lt1"/>
                </a:solidFill>
              </a:ln>
              <a:effectLst/>
            </c:spPr>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2-AD39-5E4F-9CCF-38EC313339E4}"/>
              </c:ext>
            </c:extLst>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Communication with people in your neighborhood</c:v>
                </c:pt>
                <c:pt idx="1">
                  <c:v>Provides more life opportunities</c:v>
                </c:pt>
                <c:pt idx="2">
                  <c:v>Communication with people in school</c:v>
                </c:pt>
                <c:pt idx="3">
                  <c:v>I live in a bilingual/multilingual city</c:v>
                </c:pt>
                <c:pt idx="4">
                  <c:v>Communication with family members</c:v>
                </c:pt>
                <c:pt idx="5">
                  <c:v>Important in the job market</c:v>
                </c:pt>
              </c:strCache>
            </c:strRef>
          </c:cat>
          <c:val>
            <c:numRef>
              <c:f>Sheet1!$B$2:$B$7</c:f>
              <c:numCache>
                <c:formatCode>0%</c:formatCode>
                <c:ptCount val="6"/>
                <c:pt idx="0" formatCode="0.00%">
                  <c:v>0.53600000000000003</c:v>
                </c:pt>
                <c:pt idx="1">
                  <c:v>0.56000000000000005</c:v>
                </c:pt>
                <c:pt idx="2" formatCode="0.00%">
                  <c:v>0.48799999999999999</c:v>
                </c:pt>
                <c:pt idx="3" formatCode="0.00%">
                  <c:v>4.9000000000000002E-2</c:v>
                </c:pt>
                <c:pt idx="4" formatCode="0.00%">
                  <c:v>2.4E-2</c:v>
                </c:pt>
                <c:pt idx="5" formatCode="General">
                  <c:v>0</c:v>
                </c:pt>
              </c:numCache>
            </c:numRef>
          </c:val>
          <c:extLst>
            <c:ext xmlns:c16="http://schemas.microsoft.com/office/drawing/2014/chart" uri="{C3380CC4-5D6E-409C-BE32-E72D297353CC}">
              <c16:uniqueId val="{00000000-AD39-5E4F-9CCF-38EC313339E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60" dirty="0"/>
              <a:t>ASD</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'[Chart 2 in Microsoft PowerPoint]Sheet1'!$B$1</c:f>
              <c:strCache>
                <c:ptCount val="1"/>
                <c:pt idx="0">
                  <c:v>Typically Developing</c:v>
                </c:pt>
              </c:strCache>
            </c:strRef>
          </c:tx>
          <c:dPt>
            <c:idx val="0"/>
            <c:bubble3D val="0"/>
            <c:spPr>
              <a:solidFill>
                <a:srgbClr val="FF0000"/>
              </a:solidFill>
              <a:ln w="19050">
                <a:solidFill>
                  <a:schemeClr val="lt1"/>
                </a:solidFill>
              </a:ln>
              <a:effectLst/>
            </c:spPr>
            <c:extLst>
              <c:ext xmlns:c16="http://schemas.microsoft.com/office/drawing/2014/chart" uri="{C3380CC4-5D6E-409C-BE32-E72D297353CC}">
                <c16:uniqueId val="{00000001-A2AD-A248-A474-2DF2B58CAD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AD-A248-A474-2DF2B58CAD81}"/>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A2AD-A248-A474-2DF2B58CAD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2AD-A248-A474-2DF2B58CAD8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2AD-A248-A474-2DF2B58CAD8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2AD-A248-A474-2DF2B58CAD81}"/>
              </c:ext>
            </c:extLst>
          </c:dPt>
          <c:cat>
            <c:strRef>
              <c:f>'[Chart 2 in Microsoft PowerPoint]Sheet1'!$A$2:$A$7</c:f>
              <c:strCache>
                <c:ptCount val="6"/>
                <c:pt idx="0">
                  <c:v>Communication with people in your neighborhood</c:v>
                </c:pt>
                <c:pt idx="1">
                  <c:v>Provides more life opportunities</c:v>
                </c:pt>
                <c:pt idx="2">
                  <c:v>Communication with people in school</c:v>
                </c:pt>
                <c:pt idx="3">
                  <c:v>I live in a bilingual/multilingual city</c:v>
                </c:pt>
                <c:pt idx="4">
                  <c:v>Communication with family members</c:v>
                </c:pt>
                <c:pt idx="5">
                  <c:v>Important in the job market</c:v>
                </c:pt>
              </c:strCache>
            </c:strRef>
          </c:cat>
          <c:val>
            <c:numRef>
              <c:f>'[Chart 2 in Microsoft PowerPoint]Sheet1'!$B$2:$B$7</c:f>
              <c:numCache>
                <c:formatCode>0.00%</c:formatCode>
                <c:ptCount val="6"/>
                <c:pt idx="0">
                  <c:v>0.71399999999999997</c:v>
                </c:pt>
                <c:pt idx="1">
                  <c:v>0.14299999999999999</c:v>
                </c:pt>
                <c:pt idx="2">
                  <c:v>0.42899999999999999</c:v>
                </c:pt>
                <c:pt idx="3">
                  <c:v>0.14299999999999999</c:v>
                </c:pt>
                <c:pt idx="4">
                  <c:v>0.14299999999999999</c:v>
                </c:pt>
                <c:pt idx="5" formatCode="0%">
                  <c:v>0</c:v>
                </c:pt>
              </c:numCache>
            </c:numRef>
          </c:val>
          <c:extLst>
            <c:ext xmlns:c16="http://schemas.microsoft.com/office/drawing/2014/chart" uri="{C3380CC4-5D6E-409C-BE32-E72D297353CC}">
              <c16:uniqueId val="{0000000C-A2AD-A248-A474-2DF2B58CAD8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15T12:04:59.766" idx="6">
    <p:pos x="7046" y="1178"/>
    <p:text>You must expand on this: why this questionnaore?  What is its objective? what type of information does it collect?  How will it be adapted?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950A2-0EB5-9E42-A2C4-E5F5C2B94422}" type="datetimeFigureOut">
              <a:rPr lang="en-US" smtClean="0"/>
              <a:t>6/9/22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2CA1E-E8DC-824E-86CC-823722D6EAED}" type="slidenum">
              <a:rPr lang="en-US" smtClean="0"/>
              <a:t>‹#›</a:t>
            </a:fld>
            <a:endParaRPr lang="en-US"/>
          </a:p>
        </p:txBody>
      </p:sp>
    </p:spTree>
    <p:extLst>
      <p:ext uri="{BB962C8B-B14F-4D97-AF65-F5344CB8AC3E}">
        <p14:creationId xmlns:p14="http://schemas.microsoft.com/office/powerpoint/2010/main" val="414330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1</a:t>
            </a:fld>
            <a:endParaRPr lang="en-US"/>
          </a:p>
        </p:txBody>
      </p:sp>
    </p:spTree>
    <p:extLst>
      <p:ext uri="{BB962C8B-B14F-4D97-AF65-F5344CB8AC3E}">
        <p14:creationId xmlns:p14="http://schemas.microsoft.com/office/powerpoint/2010/main" val="2231404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Before I get into the general introduction I want to define some keywords that I will be referencing throughout my discussion:</a:t>
            </a:r>
          </a:p>
          <a:p>
            <a:r>
              <a:rPr lang="en-US" sz="1200" b="0" i="0" u="none" strike="noStrike" kern="1200" dirty="0">
                <a:solidFill>
                  <a:schemeClr val="tx1"/>
                </a:solidFill>
                <a:effectLst/>
                <a:latin typeface="+mn-lt"/>
                <a:ea typeface="+mn-ea"/>
                <a:cs typeface="+mn-cs"/>
              </a:rPr>
              <a:t>Bilingual: refers to a person who speaks two languages fluently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Autism Spectrum Disorder(ASD) is a developmental condition that affects how people interact, communicate, and behave.  The communication symptoms can range from nonverbal to difficulty developing language skills.  </a:t>
            </a:r>
          </a:p>
          <a:p>
            <a:pPr rtl="0"/>
            <a:endParaRPr lang="en-US" sz="1200" b="0" i="0" u="none" strike="noStrike" kern="1200" dirty="0">
              <a:solidFill>
                <a:schemeClr val="tx1"/>
              </a:solidFill>
              <a:effectLst/>
              <a:latin typeface="+mn-lt"/>
              <a:ea typeface="+mn-ea"/>
              <a:cs typeface="+mn-cs"/>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Caregivers of children with autism are often hesitant to speak to their children in the home language as they fear it might increase their language difficulties (Ijalba,2016). This fear is a result of being advised not to expose their children to a second language to avoid delaying their language development. (</a:t>
            </a:r>
            <a:r>
              <a:rPr lang="en-US" sz="1200" b="0" i="0" u="none" strike="noStrike" kern="1200" dirty="0" err="1">
                <a:solidFill>
                  <a:schemeClr val="tx1"/>
                </a:solidFill>
                <a:effectLst/>
                <a:latin typeface="+mn-lt"/>
                <a:ea typeface="+mn-ea"/>
                <a:cs typeface="+mn-cs"/>
              </a:rPr>
              <a:t>Thordardottir</a:t>
            </a:r>
            <a:r>
              <a:rPr lang="en-US" sz="1200" b="0" i="0" u="none" strike="noStrike" kern="1200" dirty="0">
                <a:solidFill>
                  <a:schemeClr val="tx1"/>
                </a:solidFill>
                <a:effectLst/>
                <a:latin typeface="+mn-lt"/>
                <a:ea typeface="+mn-ea"/>
                <a:cs typeface="+mn-cs"/>
              </a:rPr>
              <a:t>, 2002). However, there is no research to show that being bilingual is detrimental to language development in autistic children (Wang, 2018). On the contrary, autistic bilingual children have displayed social and communicative advantages over autistic monolingual children. (Zhou, 2019).  The purpose of this current study is to learn more about attitudes towards bilingualism, and to compare professional perspectives on bilingualism in regard to typically developing children to those on the spectrum. </a:t>
            </a:r>
            <a:br>
              <a:rPr lang="en-US" b="0" dirty="0">
                <a:effectLst/>
              </a:rPr>
            </a:br>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2</a:t>
            </a:fld>
            <a:endParaRPr lang="en-US"/>
          </a:p>
        </p:txBody>
      </p:sp>
    </p:spTree>
    <p:extLst>
      <p:ext uri="{BB962C8B-B14F-4D97-AF65-F5344CB8AC3E}">
        <p14:creationId xmlns:p14="http://schemas.microsoft.com/office/powerpoint/2010/main" val="251862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3</a:t>
            </a:fld>
            <a:endParaRPr lang="en-US"/>
          </a:p>
        </p:txBody>
      </p:sp>
    </p:spTree>
    <p:extLst>
      <p:ext uri="{BB962C8B-B14F-4D97-AF65-F5344CB8AC3E}">
        <p14:creationId xmlns:p14="http://schemas.microsoft.com/office/powerpoint/2010/main" val="1448452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4</a:t>
            </a:fld>
            <a:endParaRPr lang="en-US"/>
          </a:p>
        </p:txBody>
      </p:sp>
    </p:spTree>
    <p:extLst>
      <p:ext uri="{BB962C8B-B14F-4D97-AF65-F5344CB8AC3E}">
        <p14:creationId xmlns:p14="http://schemas.microsoft.com/office/powerpoint/2010/main" val="1712581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5</a:t>
            </a:fld>
            <a:endParaRPr lang="en-US"/>
          </a:p>
        </p:txBody>
      </p:sp>
    </p:spTree>
    <p:extLst>
      <p:ext uri="{BB962C8B-B14F-4D97-AF65-F5344CB8AC3E}">
        <p14:creationId xmlns:p14="http://schemas.microsoft.com/office/powerpoint/2010/main" val="2751082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6</a:t>
            </a:fld>
            <a:endParaRPr lang="en-US"/>
          </a:p>
        </p:txBody>
      </p:sp>
    </p:spTree>
    <p:extLst>
      <p:ext uri="{BB962C8B-B14F-4D97-AF65-F5344CB8AC3E}">
        <p14:creationId xmlns:p14="http://schemas.microsoft.com/office/powerpoint/2010/main" val="413571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questionnaire collected information on the background on the family as well as the child’s language exposure and abilities. The questionnaire was focused on age in months that the child said their first word in each language and how many words the child is currently using in each language, both of these questions were asked for a range.</a:t>
            </a:r>
          </a:p>
          <a:p>
            <a:endParaRPr lang="en-US" dirty="0"/>
          </a:p>
          <a:p>
            <a:r>
              <a:rPr lang="en-US" dirty="0"/>
              <a:t>Most questions were on a Likert scale of </a:t>
            </a:r>
          </a:p>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7</a:t>
            </a:fld>
            <a:endParaRPr lang="en-US"/>
          </a:p>
        </p:txBody>
      </p:sp>
    </p:spTree>
    <p:extLst>
      <p:ext uri="{BB962C8B-B14F-4D97-AF65-F5344CB8AC3E}">
        <p14:creationId xmlns:p14="http://schemas.microsoft.com/office/powerpoint/2010/main" val="4219892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Typically Developing: </a:t>
            </a:r>
            <a:r>
              <a:rPr lang="en-US" dirty="0"/>
              <a:t>41 participants</a:t>
            </a:r>
          </a:p>
          <a:p>
            <a:pPr lvl="1"/>
            <a:r>
              <a:rPr lang="en-US" dirty="0"/>
              <a:t>Communication with people in your neighborhood: 53.6%</a:t>
            </a:r>
          </a:p>
          <a:p>
            <a:pPr lvl="1"/>
            <a:r>
              <a:rPr lang="en-US" b="1" dirty="0"/>
              <a:t>Provides more life opportunities: 56%- most</a:t>
            </a:r>
          </a:p>
          <a:p>
            <a:pPr lvl="1"/>
            <a:r>
              <a:rPr lang="en-US" dirty="0"/>
              <a:t>Communication with people in school: 48.8%</a:t>
            </a:r>
          </a:p>
          <a:p>
            <a:pPr lvl="1"/>
            <a:r>
              <a:rPr lang="en-US" dirty="0"/>
              <a:t>I live in a bilingual/multilingual city: 4.9%</a:t>
            </a:r>
          </a:p>
          <a:p>
            <a:pPr lvl="1"/>
            <a:r>
              <a:rPr lang="en-US" b="1" u="sng" dirty="0"/>
              <a:t>Communication with family members: 2.4%- least</a:t>
            </a:r>
          </a:p>
          <a:p>
            <a:pPr lvl="1"/>
            <a:r>
              <a:rPr lang="en-US" dirty="0"/>
              <a:t>Important in the job market: 4.9%</a:t>
            </a:r>
          </a:p>
          <a:p>
            <a:endParaRPr lang="en-US" dirty="0"/>
          </a:p>
          <a:p>
            <a:pPr marL="0" indent="0">
              <a:buNone/>
            </a:pPr>
            <a:r>
              <a:rPr lang="en-US" b="1" dirty="0"/>
              <a:t>Autistic:</a:t>
            </a:r>
            <a:r>
              <a:rPr lang="en-US" dirty="0"/>
              <a:t> 7 participants</a:t>
            </a:r>
          </a:p>
          <a:p>
            <a:pPr lvl="1"/>
            <a:r>
              <a:rPr lang="en-US" b="1" dirty="0"/>
              <a:t>Communication with people in your neighborhood: 71.4%- most</a:t>
            </a:r>
          </a:p>
          <a:p>
            <a:pPr lvl="1"/>
            <a:r>
              <a:rPr lang="en-US" dirty="0"/>
              <a:t>Provides more life opportunities: 14.3%</a:t>
            </a:r>
          </a:p>
          <a:p>
            <a:pPr lvl="1"/>
            <a:r>
              <a:rPr lang="en-US" dirty="0"/>
              <a:t>Communication with people in school: 42.9%</a:t>
            </a:r>
          </a:p>
          <a:p>
            <a:pPr lvl="1"/>
            <a:r>
              <a:rPr lang="en-US" dirty="0"/>
              <a:t>I live in a bilingual/multilingual city: 14.3%</a:t>
            </a:r>
          </a:p>
          <a:p>
            <a:pPr lvl="1"/>
            <a:r>
              <a:rPr lang="en-US" dirty="0"/>
              <a:t>Communication with family members: 14.3%</a:t>
            </a:r>
          </a:p>
          <a:p>
            <a:pPr lvl="1"/>
            <a:r>
              <a:rPr lang="en-US" b="1" dirty="0"/>
              <a:t>Important in the job market: 0%- least</a:t>
            </a:r>
          </a:p>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8</a:t>
            </a:fld>
            <a:endParaRPr lang="en-US"/>
          </a:p>
        </p:txBody>
      </p:sp>
    </p:spTree>
    <p:extLst>
      <p:ext uri="{BB962C8B-B14F-4D97-AF65-F5344CB8AC3E}">
        <p14:creationId xmlns:p14="http://schemas.microsoft.com/office/powerpoint/2010/main" val="6856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people who were advised by their family physician to not raise their child bilingually were also advised to use each language in different places. This advise is conflicting.  Furthermore, participants selected different criteria and context in regard to using the home language with their kids, however they did not select the “yes, raise your child bilingually” option.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442CA1E-E8DC-824E-86CC-823722D6EAED}" type="slidenum">
              <a:rPr lang="en-US" smtClean="0"/>
              <a:t>9</a:t>
            </a:fld>
            <a:endParaRPr lang="en-US"/>
          </a:p>
        </p:txBody>
      </p:sp>
    </p:spTree>
    <p:extLst>
      <p:ext uri="{BB962C8B-B14F-4D97-AF65-F5344CB8AC3E}">
        <p14:creationId xmlns:p14="http://schemas.microsoft.com/office/powerpoint/2010/main" val="1689985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4F3324C-1381-4839-9F35-559079BDFDB0}"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53914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3324C-1381-4839-9F35-559079BDFDB0}"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419353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3324C-1381-4839-9F35-559079BDFDB0}"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115054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3324C-1381-4839-9F35-559079BDFDB0}"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245278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F3324C-1381-4839-9F35-559079BDFDB0}" type="datetimeFigureOut">
              <a:rPr lang="en-US" smtClean="0"/>
              <a:t>6/9/22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318814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3324C-1381-4839-9F35-559079BDFDB0}"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264306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3324C-1381-4839-9F35-559079BDFDB0}" type="datetimeFigureOut">
              <a:rPr lang="en-US" smtClean="0"/>
              <a:t>6/9/22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387873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3324C-1381-4839-9F35-559079BDFDB0}" type="datetimeFigureOut">
              <a:rPr lang="en-US" smtClean="0"/>
              <a:t>6/9/22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1385691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3324C-1381-4839-9F35-559079BDFDB0}" type="datetimeFigureOut">
              <a:rPr lang="en-US" smtClean="0"/>
              <a:t>6/9/22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314342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F3324C-1381-4839-9F35-559079BDFDB0}"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214028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F3324C-1381-4839-9F35-559079BDFDB0}" type="datetimeFigureOut">
              <a:rPr lang="en-US" smtClean="0"/>
              <a:t>6/9/22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53BF-F398-4A6F-A026-D1C9373A7F47}" type="slidenum">
              <a:rPr lang="en-US" smtClean="0"/>
              <a:t>‹#›</a:t>
            </a:fld>
            <a:endParaRPr lang="en-US"/>
          </a:p>
        </p:txBody>
      </p:sp>
    </p:spTree>
    <p:extLst>
      <p:ext uri="{BB962C8B-B14F-4D97-AF65-F5344CB8AC3E}">
        <p14:creationId xmlns:p14="http://schemas.microsoft.com/office/powerpoint/2010/main" val="378409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3324C-1381-4839-9F35-559079BDFDB0}" type="datetimeFigureOut">
              <a:rPr lang="en-US" smtClean="0"/>
              <a:t>6/9/22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053BF-F398-4A6F-A026-D1C9373A7F47}" type="slidenum">
              <a:rPr lang="en-US" smtClean="0"/>
              <a:t>‹#›</a:t>
            </a:fld>
            <a:endParaRPr lang="en-US"/>
          </a:p>
        </p:txBody>
      </p:sp>
    </p:spTree>
    <p:extLst>
      <p:ext uri="{BB962C8B-B14F-4D97-AF65-F5344CB8AC3E}">
        <p14:creationId xmlns:p14="http://schemas.microsoft.com/office/powerpoint/2010/main" val="2542822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060" y="1214437"/>
            <a:ext cx="12113940" cy="2387600"/>
          </a:xfrm>
        </p:spPr>
        <p:txBody>
          <a:bodyPr/>
          <a:lstStyle/>
          <a:p>
            <a:r>
              <a:rPr lang="en-US" dirty="0"/>
              <a:t>Attitudes Towards the Intersection of Bilingualism and Autism</a:t>
            </a:r>
          </a:p>
        </p:txBody>
      </p:sp>
      <p:sp>
        <p:nvSpPr>
          <p:cNvPr id="3" name="Subtitle 2"/>
          <p:cNvSpPr>
            <a:spLocks noGrp="1"/>
          </p:cNvSpPr>
          <p:nvPr>
            <p:ph type="subTitle" idx="1"/>
          </p:nvPr>
        </p:nvSpPr>
        <p:spPr>
          <a:xfrm>
            <a:off x="78060" y="3602037"/>
            <a:ext cx="12192000" cy="2843367"/>
          </a:xfrm>
        </p:spPr>
        <p:txBody>
          <a:bodyPr>
            <a:normAutofit/>
          </a:bodyPr>
          <a:lstStyle/>
          <a:p>
            <a:r>
              <a:rPr lang="en-US" dirty="0"/>
              <a:t>Manuela Perea, Queens College</a:t>
            </a:r>
          </a:p>
          <a:p>
            <a:r>
              <a:rPr lang="en-US"/>
              <a:t>Erin Reilly, Molloy College</a:t>
            </a:r>
            <a:endParaRPr lang="en-US" dirty="0"/>
          </a:p>
          <a:p>
            <a:endParaRPr lang="en-US" dirty="0"/>
          </a:p>
          <a:p>
            <a:r>
              <a:rPr lang="en-US" dirty="0">
                <a:solidFill>
                  <a:srgbClr val="002060"/>
                </a:solidFill>
              </a:rPr>
              <a:t>SMA Award # 2050922</a:t>
            </a:r>
          </a:p>
          <a:p>
            <a:r>
              <a:rPr lang="en-US" dirty="0">
                <a:solidFill>
                  <a:srgbClr val="002060"/>
                </a:solidFill>
              </a:rPr>
              <a:t>National Science Foundation and co-funded by US Department of Defense Air Force Office of Scientific Research ASSURE program</a:t>
            </a:r>
          </a:p>
          <a:p>
            <a:endParaRPr lang="en-US" b="1" dirty="0"/>
          </a:p>
          <a:p>
            <a:endParaRPr lang="en-US" dirty="0"/>
          </a:p>
          <a:p>
            <a:endParaRPr lang="en-US"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7187" y="182628"/>
            <a:ext cx="3368305" cy="1833529"/>
          </a:xfrm>
          <a:prstGeom prst="rect">
            <a:avLst/>
          </a:prstGeom>
        </p:spPr>
      </p:pic>
    </p:spTree>
    <p:extLst>
      <p:ext uri="{BB962C8B-B14F-4D97-AF65-F5344CB8AC3E}">
        <p14:creationId xmlns:p14="http://schemas.microsoft.com/office/powerpoint/2010/main" val="221261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0472-2BD3-D8ED-E4C6-FBD03F92B8B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7432B499-2F66-4D1A-9177-2FE2415EDDD1}"/>
              </a:ext>
            </a:extLst>
          </p:cNvPr>
          <p:cNvSpPr>
            <a:spLocks noGrp="1"/>
          </p:cNvSpPr>
          <p:nvPr>
            <p:ph idx="1"/>
          </p:nvPr>
        </p:nvSpPr>
        <p:spPr/>
        <p:txBody>
          <a:bodyPr/>
          <a:lstStyle/>
          <a:p>
            <a:r>
              <a:rPr lang="en-US" dirty="0"/>
              <a:t>Physicians need training and education on bilingualism</a:t>
            </a:r>
          </a:p>
          <a:p>
            <a:r>
              <a:rPr lang="en-US" dirty="0"/>
              <a:t>Families need to be encouraged to raise their children as bilinguals </a:t>
            </a:r>
          </a:p>
          <a:p>
            <a:endParaRPr lang="en-US" dirty="0"/>
          </a:p>
          <a:p>
            <a:endParaRPr lang="en-US" dirty="0"/>
          </a:p>
        </p:txBody>
      </p:sp>
    </p:spTree>
    <p:extLst>
      <p:ext uri="{BB962C8B-B14F-4D97-AF65-F5344CB8AC3E}">
        <p14:creationId xmlns:p14="http://schemas.microsoft.com/office/powerpoint/2010/main" val="347331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references</a:t>
            </a:r>
          </a:p>
        </p:txBody>
      </p:sp>
      <p:sp>
        <p:nvSpPr>
          <p:cNvPr id="3" name="Content Placeholder 2"/>
          <p:cNvSpPr>
            <a:spLocks noGrp="1"/>
          </p:cNvSpPr>
          <p:nvPr>
            <p:ph idx="1"/>
          </p:nvPr>
        </p:nvSpPr>
        <p:spPr>
          <a:xfrm>
            <a:off x="838200" y="1843087"/>
            <a:ext cx="10706100" cy="4649787"/>
          </a:xfrm>
        </p:spPr>
        <p:txBody>
          <a:bodyPr>
            <a:normAutofit fontScale="77500" lnSpcReduction="20000"/>
          </a:bodyPr>
          <a:lstStyle/>
          <a:p>
            <a:pPr marL="0" indent="0">
              <a:buNone/>
            </a:pPr>
            <a:r>
              <a:rPr lang="en-US" dirty="0"/>
              <a:t>Bird, K., et al. (2012). Survey of Bilingualism in Autism Spectrum Disorders. </a:t>
            </a:r>
            <a:r>
              <a:rPr lang="en-US" i="1" dirty="0"/>
              <a:t>International  </a:t>
            </a:r>
          </a:p>
          <a:p>
            <a:pPr marL="0" indent="0">
              <a:buNone/>
            </a:pPr>
            <a:r>
              <a:rPr lang="en-US" i="1" dirty="0"/>
              <a:t>      Journal of Language &amp; Communication Disorders. DOI: 10.1111/j.1460-6984.2011.00071</a:t>
            </a:r>
          </a:p>
          <a:p>
            <a:pPr marL="0" indent="0">
              <a:buNone/>
            </a:pPr>
            <a:r>
              <a:rPr lang="en-US" dirty="0" err="1"/>
              <a:t>Digard</a:t>
            </a:r>
            <a:r>
              <a:rPr lang="en-US" dirty="0"/>
              <a:t>, B., et al. (2020). Bilingualism in Autism: Language learning profiles and social </a:t>
            </a:r>
          </a:p>
          <a:p>
            <a:pPr marL="0" indent="0">
              <a:buNone/>
            </a:pPr>
            <a:r>
              <a:rPr lang="en-US" dirty="0"/>
              <a:t>      experiences. </a:t>
            </a:r>
            <a:r>
              <a:rPr lang="en-US" i="1" dirty="0"/>
              <a:t>Autism</a:t>
            </a:r>
            <a:r>
              <a:rPr lang="en-US" dirty="0"/>
              <a:t>, 24. DOI: 10.1177/1362361320937845</a:t>
            </a:r>
          </a:p>
          <a:p>
            <a:pPr marL="0" indent="0">
              <a:buNone/>
            </a:pPr>
            <a:r>
              <a:rPr lang="en-US" dirty="0" err="1"/>
              <a:t>Ijalba</a:t>
            </a:r>
            <a:r>
              <a:rPr lang="en-US" dirty="0"/>
              <a:t>, E. (2016). Hispanic Immigrant Mothers of Young Children with Autism Spectrum </a:t>
            </a:r>
          </a:p>
          <a:p>
            <a:pPr marL="0" indent="0">
              <a:buNone/>
            </a:pPr>
            <a:r>
              <a:rPr lang="en-US" dirty="0"/>
              <a:t>       Disorders: How Do They Understand and Cope with Autism? </a:t>
            </a:r>
            <a:r>
              <a:rPr lang="en-US" i="1" dirty="0"/>
              <a:t>American Journal of Speech-</a:t>
            </a:r>
          </a:p>
          <a:p>
            <a:pPr marL="0" indent="0">
              <a:buNone/>
            </a:pPr>
            <a:r>
              <a:rPr lang="en-US" i="1" dirty="0"/>
              <a:t>       Language Pathology.</a:t>
            </a:r>
            <a:r>
              <a:rPr lang="en-US" dirty="0"/>
              <a:t> 1-14</a:t>
            </a:r>
            <a:r>
              <a:rPr lang="en-US" i="1" dirty="0"/>
              <a:t>. DOI: 10.1044/2015_AJSLP-13-0017 </a:t>
            </a:r>
          </a:p>
          <a:p>
            <a:pPr marL="0" indent="0">
              <a:buNone/>
            </a:pPr>
            <a:r>
              <a:rPr lang="en-US" dirty="0"/>
              <a:t>Wang, M., et al. (2018) Raising Children with Autism Spectrum Disorders in Monolingual vs </a:t>
            </a:r>
          </a:p>
          <a:p>
            <a:pPr marL="0" indent="0">
              <a:buNone/>
            </a:pPr>
            <a:r>
              <a:rPr lang="en-US" dirty="0"/>
              <a:t>       Bilingual Homes: A Scoping Review. </a:t>
            </a:r>
            <a:r>
              <a:rPr lang="en-US" i="1" dirty="0"/>
              <a:t>Journal of Developmental &amp; Behavioral Pediatrics.     </a:t>
            </a:r>
          </a:p>
          <a:p>
            <a:pPr marL="0" indent="0">
              <a:buNone/>
            </a:pPr>
            <a:r>
              <a:rPr lang="en-US" i="1" dirty="0"/>
              <a:t>       </a:t>
            </a:r>
            <a:r>
              <a:rPr lang="en-US" dirty="0"/>
              <a:t>434-446.</a:t>
            </a:r>
          </a:p>
          <a:p>
            <a:pPr marL="0" indent="0">
              <a:buNone/>
            </a:pPr>
            <a:r>
              <a:rPr lang="en-US" dirty="0"/>
              <a:t>Zhou, V., et al, (2019). An exploratory longitudinal study of social and language outcomes in  </a:t>
            </a:r>
          </a:p>
          <a:p>
            <a:pPr marL="0" indent="0">
              <a:buNone/>
            </a:pPr>
            <a:r>
              <a:rPr lang="en-US" dirty="0"/>
              <a:t>       children with autism in bilingual home environments. </a:t>
            </a:r>
            <a:r>
              <a:rPr lang="en-US" i="1" dirty="0"/>
              <a:t>Autism, 394-404.</a:t>
            </a:r>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716889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Introduction</a:t>
            </a:r>
          </a:p>
        </p:txBody>
      </p:sp>
      <p:sp>
        <p:nvSpPr>
          <p:cNvPr id="3" name="Content Placeholder 2"/>
          <p:cNvSpPr>
            <a:spLocks noGrp="1"/>
          </p:cNvSpPr>
          <p:nvPr>
            <p:ph idx="1"/>
          </p:nvPr>
        </p:nvSpPr>
        <p:spPr>
          <a:xfrm>
            <a:off x="733269" y="1690688"/>
            <a:ext cx="10515600" cy="4351338"/>
          </a:xfrm>
        </p:spPr>
        <p:txBody>
          <a:bodyPr>
            <a:noAutofit/>
          </a:bodyPr>
          <a:lstStyle/>
          <a:p>
            <a:pPr>
              <a:lnSpc>
                <a:spcPct val="170000"/>
              </a:lnSpc>
            </a:pPr>
            <a:r>
              <a:rPr lang="en-US" sz="2200" dirty="0"/>
              <a:t>Caregivers of children with ASD are hesitant to speak to their children in the home language as they fear it might increase their language difficulties (Ijalba,</a:t>
            </a:r>
            <a:r>
              <a:rPr lang="en-US" sz="2200"/>
              <a:t>2016).</a:t>
            </a:r>
            <a:endParaRPr lang="en-US" sz="2200" dirty="0"/>
          </a:p>
          <a:p>
            <a:pPr>
              <a:lnSpc>
                <a:spcPct val="170000"/>
              </a:lnSpc>
            </a:pPr>
            <a:r>
              <a:rPr lang="en-US" sz="2200" dirty="0"/>
              <a:t>Parents are advised not to expose their children to a second language (</a:t>
            </a:r>
            <a:r>
              <a:rPr lang="en-US" sz="2200" dirty="0" err="1"/>
              <a:t>Thordardottir</a:t>
            </a:r>
            <a:r>
              <a:rPr lang="en-US" sz="2200" dirty="0"/>
              <a:t>, 2002). </a:t>
            </a:r>
          </a:p>
          <a:p>
            <a:pPr>
              <a:lnSpc>
                <a:spcPct val="170000"/>
              </a:lnSpc>
            </a:pPr>
            <a:r>
              <a:rPr lang="en-US" sz="2200" dirty="0"/>
              <a:t>However, there is no research to show that being bilingual is detrimental to language development in autistic children (Wang, 2018).</a:t>
            </a:r>
          </a:p>
          <a:p>
            <a:pPr>
              <a:lnSpc>
                <a:spcPct val="170000"/>
              </a:lnSpc>
            </a:pPr>
            <a:r>
              <a:rPr lang="en-US" sz="2200" dirty="0"/>
              <a:t>To the contrary, autistic bilingual children have displayed social and communicative advantages over autistic monolingual children (Zhou, 2019). </a:t>
            </a:r>
          </a:p>
        </p:txBody>
      </p:sp>
    </p:spTree>
    <p:extLst>
      <p:ext uri="{BB962C8B-B14F-4D97-AF65-F5344CB8AC3E}">
        <p14:creationId xmlns:p14="http://schemas.microsoft.com/office/powerpoint/2010/main" val="19113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C861-A22F-A46B-8E2E-C2A930ED5647}"/>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56B083D8-50F0-2167-B7B3-AB9123B21361}"/>
              </a:ext>
            </a:extLst>
          </p:cNvPr>
          <p:cNvSpPr>
            <a:spLocks noGrp="1"/>
          </p:cNvSpPr>
          <p:nvPr>
            <p:ph idx="1"/>
          </p:nvPr>
        </p:nvSpPr>
        <p:spPr/>
        <p:txBody>
          <a:bodyPr>
            <a:normAutofit fontScale="92500"/>
          </a:bodyPr>
          <a:lstStyle/>
          <a:p>
            <a:pPr>
              <a:lnSpc>
                <a:spcPct val="150000"/>
              </a:lnSpc>
            </a:pPr>
            <a:r>
              <a:rPr lang="en-US" dirty="0"/>
              <a:t>The purpose of this current study is to learn more about attitudes towards bilingualism, and to compare professional’s perspectives on bilingualism regarding typically developing children to those on the spectrum. </a:t>
            </a:r>
          </a:p>
          <a:p>
            <a:pPr lvl="1">
              <a:lnSpc>
                <a:spcPct val="150000"/>
              </a:lnSpc>
            </a:pPr>
            <a:r>
              <a:rPr lang="en-US" dirty="0"/>
              <a:t>1. Are professionals still advising parents of Autistic children to not raise their children as bilinguals? </a:t>
            </a:r>
          </a:p>
          <a:p>
            <a:pPr lvl="1">
              <a:lnSpc>
                <a:spcPct val="150000"/>
              </a:lnSpc>
            </a:pPr>
            <a:r>
              <a:rPr lang="en-US" dirty="0"/>
              <a:t>2. Is there a difference between the advice that parents of Autistic versus typically developing children are receiving? </a:t>
            </a:r>
          </a:p>
          <a:p>
            <a:endParaRPr lang="en-US" dirty="0"/>
          </a:p>
        </p:txBody>
      </p:sp>
    </p:spTree>
    <p:extLst>
      <p:ext uri="{BB962C8B-B14F-4D97-AF65-F5344CB8AC3E}">
        <p14:creationId xmlns:p14="http://schemas.microsoft.com/office/powerpoint/2010/main" val="119168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Hypothesis</a:t>
            </a:r>
          </a:p>
        </p:txBody>
      </p:sp>
      <p:sp>
        <p:nvSpPr>
          <p:cNvPr id="3" name="Content Placeholder 2"/>
          <p:cNvSpPr>
            <a:spLocks noGrp="1"/>
          </p:cNvSpPr>
          <p:nvPr>
            <p:ph idx="1"/>
          </p:nvPr>
        </p:nvSpPr>
        <p:spPr/>
        <p:txBody>
          <a:bodyPr>
            <a:normAutofit lnSpcReduction="10000"/>
          </a:bodyPr>
          <a:lstStyle/>
          <a:p>
            <a:pPr>
              <a:lnSpc>
                <a:spcPct val="150000"/>
              </a:lnSpc>
            </a:pPr>
            <a:r>
              <a:rPr lang="en-US" dirty="0"/>
              <a:t>Although the languages spoken by caregivers of non-autistic parents have not been reported, we hypothesize that caregivers of non-autistic children are advised to speak to their children in both languages or not getting advice about languages spoken. On the contrary, we hypothesize that caregivers of autistic children are continuing to get advice about only speaking English to their children based on previous findings (</a:t>
            </a:r>
            <a:r>
              <a:rPr lang="en-US" dirty="0" err="1"/>
              <a:t>Ijalba</a:t>
            </a:r>
            <a:r>
              <a:rPr lang="en-US" dirty="0"/>
              <a:t>, 2016; </a:t>
            </a:r>
            <a:r>
              <a:rPr lang="en-US" dirty="0" err="1"/>
              <a:t>Thordardotti</a:t>
            </a:r>
            <a:r>
              <a:rPr lang="en-US" dirty="0"/>
              <a:t>, 2002).</a:t>
            </a:r>
          </a:p>
        </p:txBody>
      </p:sp>
    </p:spTree>
    <p:extLst>
      <p:ext uri="{BB962C8B-B14F-4D97-AF65-F5344CB8AC3E}">
        <p14:creationId xmlns:p14="http://schemas.microsoft.com/office/powerpoint/2010/main" val="32631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a:xfrm>
            <a:off x="326571" y="1513114"/>
            <a:ext cx="11027229" cy="4663849"/>
          </a:xfrm>
        </p:spPr>
        <p:txBody>
          <a:bodyPr>
            <a:noAutofit/>
          </a:bodyPr>
          <a:lstStyle/>
          <a:p>
            <a:pPr lvl="1">
              <a:lnSpc>
                <a:spcPct val="150000"/>
              </a:lnSpc>
            </a:pPr>
            <a:r>
              <a:rPr lang="en-US" sz="2200" dirty="0"/>
              <a:t>Mothers are hesitant to speak to their children in the home language as they fear it might increase their language difficulties. Families should be encouraged to raise bilingual children. This study concludes that professionals at schools, community outreach programs, and pediatricians need to be trained in ASD and bilingualism, and that parents need to be educated. (</a:t>
            </a:r>
            <a:r>
              <a:rPr lang="en-US" sz="2200" dirty="0" err="1"/>
              <a:t>Ijalba</a:t>
            </a:r>
            <a:r>
              <a:rPr lang="en-US" sz="2200" dirty="0"/>
              <a:t>, 2016).</a:t>
            </a:r>
          </a:p>
          <a:p>
            <a:pPr lvl="1">
              <a:lnSpc>
                <a:spcPct val="150000"/>
              </a:lnSpc>
            </a:pPr>
            <a:r>
              <a:rPr lang="en-US" sz="2200" dirty="0"/>
              <a:t>When children with ASD are exposed to more than one language, they are often able to be bilingual. Children on the spectrum face language and literacy development difficulties whether they are exposed to one or multiple languages (Bird et al., 2012)</a:t>
            </a:r>
          </a:p>
          <a:p>
            <a:pPr lvl="1">
              <a:lnSpc>
                <a:spcPct val="150000"/>
              </a:lnSpc>
            </a:pPr>
            <a:r>
              <a:rPr lang="en-US" sz="2200" dirty="0"/>
              <a:t>Being proficient in more than one language is associated with better self-rated social quality of life for autistic people. (</a:t>
            </a:r>
            <a:r>
              <a:rPr lang="en-US" sz="2200" dirty="0" err="1"/>
              <a:t>Digard</a:t>
            </a:r>
            <a:r>
              <a:rPr lang="en-US" sz="2200" dirty="0"/>
              <a:t> et al., 2020)</a:t>
            </a:r>
          </a:p>
          <a:p>
            <a:pPr lvl="1">
              <a:lnSpc>
                <a:spcPct val="150000"/>
              </a:lnSpc>
            </a:pPr>
            <a:endParaRPr lang="en-US" sz="2200" dirty="0"/>
          </a:p>
        </p:txBody>
      </p:sp>
    </p:spTree>
    <p:extLst>
      <p:ext uri="{BB962C8B-B14F-4D97-AF65-F5344CB8AC3E}">
        <p14:creationId xmlns:p14="http://schemas.microsoft.com/office/powerpoint/2010/main" val="377661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1D52-D24B-074D-2C43-4EA867E860F6}"/>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71CC7735-2C31-E4D1-5CAC-21C3D6068208}"/>
              </a:ext>
            </a:extLst>
          </p:cNvPr>
          <p:cNvSpPr>
            <a:spLocks noGrp="1"/>
          </p:cNvSpPr>
          <p:nvPr>
            <p:ph idx="1"/>
          </p:nvPr>
        </p:nvSpPr>
        <p:spPr/>
        <p:txBody>
          <a:bodyPr>
            <a:normAutofit lnSpcReduction="10000"/>
          </a:bodyPr>
          <a:lstStyle/>
          <a:p>
            <a:pPr lvl="1">
              <a:lnSpc>
                <a:spcPct val="150000"/>
              </a:lnSpc>
            </a:pPr>
            <a:r>
              <a:rPr lang="en-US" dirty="0"/>
              <a:t>Furthermore, there is no proof to show that bilingualism is detrimental to language development in the ASD community. Based on this, professionals should not discourage families from raising bilingual children. (Wang et al., 2018) </a:t>
            </a:r>
          </a:p>
          <a:p>
            <a:pPr lvl="1">
              <a:lnSpc>
                <a:spcPct val="150000"/>
              </a:lnSpc>
            </a:pPr>
            <a:r>
              <a:rPr lang="en-US" dirty="0"/>
              <a:t>There is no consequence of a bilingual home environment on social development in toddlers with ASD. On the contrary, autistic bilingual children show social and communicative advantages over autistic monolingual children. (Zhou et al., 2019). </a:t>
            </a:r>
          </a:p>
          <a:p>
            <a:endParaRPr lang="en-US" dirty="0"/>
          </a:p>
        </p:txBody>
      </p:sp>
    </p:spTree>
    <p:extLst>
      <p:ext uri="{BB962C8B-B14F-4D97-AF65-F5344CB8AC3E}">
        <p14:creationId xmlns:p14="http://schemas.microsoft.com/office/powerpoint/2010/main" val="1947333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pPr>
              <a:lnSpc>
                <a:spcPct val="150000"/>
              </a:lnSpc>
            </a:pPr>
            <a:r>
              <a:rPr lang="en-US" dirty="0"/>
              <a:t>Participants completed a modified questionnaire from Kay-Raining Bird et al., 2012. Data from the questionnaire was compared between the two groups using descriptive statistics. </a:t>
            </a:r>
          </a:p>
          <a:p>
            <a:pPr>
              <a:lnSpc>
                <a:spcPct val="150000"/>
              </a:lnSpc>
            </a:pPr>
            <a:r>
              <a:rPr lang="en-US" dirty="0"/>
              <a:t>Participants included 41 parents of typically developing children and 7 parents of autistic children. All participants are bilingual in Spanish and English with children between the ages of 18 to 36 months. </a:t>
            </a:r>
          </a:p>
        </p:txBody>
      </p:sp>
    </p:spTree>
    <p:extLst>
      <p:ext uri="{BB962C8B-B14F-4D97-AF65-F5344CB8AC3E}">
        <p14:creationId xmlns:p14="http://schemas.microsoft.com/office/powerpoint/2010/main" val="78289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Results</a:t>
            </a:r>
          </a:p>
        </p:txBody>
      </p:sp>
      <p:sp>
        <p:nvSpPr>
          <p:cNvPr id="3" name="Content Placeholder 2"/>
          <p:cNvSpPr>
            <a:spLocks noGrp="1"/>
          </p:cNvSpPr>
          <p:nvPr>
            <p:ph idx="1"/>
          </p:nvPr>
        </p:nvSpPr>
        <p:spPr>
          <a:xfrm>
            <a:off x="838200" y="1810635"/>
            <a:ext cx="10515600" cy="4351338"/>
          </a:xfrm>
        </p:spPr>
        <p:txBody>
          <a:bodyPr>
            <a:normAutofit/>
          </a:bodyPr>
          <a:lstStyle/>
          <a:p>
            <a:pPr marL="0" indent="0">
              <a:buNone/>
            </a:pPr>
            <a:r>
              <a:rPr lang="en-US" sz="2400" b="1" dirty="0"/>
              <a:t>Q: If you believe bilingualism is an important goal for your child, please check off the reasons that apply to you </a:t>
            </a:r>
            <a:endParaRPr lang="en-US" sz="2400" dirty="0"/>
          </a:p>
          <a:p>
            <a:endParaRPr lang="en-US" dirty="0"/>
          </a:p>
        </p:txBody>
      </p:sp>
      <p:graphicFrame>
        <p:nvGraphicFramePr>
          <p:cNvPr id="4" name="Chart 3">
            <a:extLst>
              <a:ext uri="{FF2B5EF4-FFF2-40B4-BE49-F238E27FC236}">
                <a16:creationId xmlns:a16="http://schemas.microsoft.com/office/drawing/2014/main" id="{ED9B79D2-2942-D91B-7A40-FF4E1F270B0D}"/>
              </a:ext>
            </a:extLst>
          </p:cNvPr>
          <p:cNvGraphicFramePr/>
          <p:nvPr>
            <p:extLst>
              <p:ext uri="{D42A27DB-BD31-4B8C-83A1-F6EECF244321}">
                <p14:modId xmlns:p14="http://schemas.microsoft.com/office/powerpoint/2010/main" val="3067711269"/>
              </p:ext>
            </p:extLst>
          </p:nvPr>
        </p:nvGraphicFramePr>
        <p:xfrm>
          <a:off x="1873770" y="2483145"/>
          <a:ext cx="4347147"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1B6C92E-AD0C-D0E1-AE5C-E74D76653E50}"/>
              </a:ext>
            </a:extLst>
          </p:cNvPr>
          <p:cNvGraphicFramePr>
            <a:graphicFrameLocks/>
          </p:cNvGraphicFramePr>
          <p:nvPr>
            <p:extLst>
              <p:ext uri="{D42A27DB-BD31-4B8C-83A1-F6EECF244321}">
                <p14:modId xmlns:p14="http://schemas.microsoft.com/office/powerpoint/2010/main" val="3369134863"/>
              </p:ext>
            </p:extLst>
          </p:nvPr>
        </p:nvGraphicFramePr>
        <p:xfrm>
          <a:off x="5746230" y="2483144"/>
          <a:ext cx="4572000" cy="43748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49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A3CB-814B-8AAD-1345-A8EA5AEF65C9}"/>
              </a:ext>
            </a:extLst>
          </p:cNvPr>
          <p:cNvSpPr>
            <a:spLocks noGrp="1"/>
          </p:cNvSpPr>
          <p:nvPr>
            <p:ph type="title"/>
          </p:nvPr>
        </p:nvSpPr>
        <p:spPr/>
        <p:txBody>
          <a:bodyPr/>
          <a:lstStyle/>
          <a:p>
            <a:r>
              <a:rPr lang="en-US" dirty="0"/>
              <a:t>Advice from: </a:t>
            </a:r>
          </a:p>
        </p:txBody>
      </p:sp>
      <p:sp>
        <p:nvSpPr>
          <p:cNvPr id="3" name="Content Placeholder 2">
            <a:extLst>
              <a:ext uri="{FF2B5EF4-FFF2-40B4-BE49-F238E27FC236}">
                <a16:creationId xmlns:a16="http://schemas.microsoft.com/office/drawing/2014/main" id="{2EFE1C5E-099A-39F9-96C0-438DC1024686}"/>
              </a:ext>
            </a:extLst>
          </p:cNvPr>
          <p:cNvSpPr>
            <a:spLocks noGrp="1"/>
          </p:cNvSpPr>
          <p:nvPr>
            <p:ph idx="1"/>
          </p:nvPr>
        </p:nvSpPr>
        <p:spPr/>
        <p:txBody>
          <a:bodyPr>
            <a:normAutofit fontScale="55000" lnSpcReduction="20000"/>
          </a:bodyPr>
          <a:lstStyle/>
          <a:p>
            <a:r>
              <a:rPr lang="en-US" b="1" dirty="0"/>
              <a:t>Family Physician</a:t>
            </a:r>
            <a:endParaRPr lang="en-US" dirty="0"/>
          </a:p>
          <a:p>
            <a:pPr marL="0" indent="0">
              <a:buNone/>
            </a:pPr>
            <a:r>
              <a:rPr lang="en-US" dirty="0"/>
              <a:t>Autistic: </a:t>
            </a:r>
          </a:p>
          <a:p>
            <a:r>
              <a:rPr lang="en-US" dirty="0"/>
              <a:t>Use each language in different places (e.g., home, school): 57.1%</a:t>
            </a:r>
          </a:p>
          <a:p>
            <a:r>
              <a:rPr lang="en-US" dirty="0"/>
              <a:t>Use each language at different times: 28.6%</a:t>
            </a:r>
          </a:p>
          <a:p>
            <a:r>
              <a:rPr lang="en-US" dirty="0"/>
              <a:t>Use each language with different people:28.6%</a:t>
            </a:r>
          </a:p>
          <a:p>
            <a:r>
              <a:rPr lang="en-US" dirty="0"/>
              <a:t>No, do not raise your child bilingually:14.3% (1) </a:t>
            </a:r>
          </a:p>
          <a:p>
            <a:r>
              <a:rPr lang="en-US" dirty="0"/>
              <a:t>No advice was given: 0%</a:t>
            </a:r>
          </a:p>
          <a:p>
            <a:r>
              <a:rPr lang="en-US" dirty="0"/>
              <a:t>Yes, raise your child bilingually: 0</a:t>
            </a:r>
          </a:p>
          <a:p>
            <a:pPr marL="0" indent="0">
              <a:buNone/>
            </a:pPr>
            <a:r>
              <a:rPr lang="en-US" dirty="0"/>
              <a:t>TD:</a:t>
            </a:r>
          </a:p>
          <a:p>
            <a:r>
              <a:rPr lang="en-US" dirty="0"/>
              <a:t>Use each language in different places (e.g., home, school): 20</a:t>
            </a:r>
          </a:p>
          <a:p>
            <a:r>
              <a:rPr lang="en-US" dirty="0"/>
              <a:t>Use each language at different times: 19 </a:t>
            </a:r>
          </a:p>
          <a:p>
            <a:r>
              <a:rPr lang="en-US" dirty="0"/>
              <a:t>Use each language with different people:0%</a:t>
            </a:r>
          </a:p>
          <a:p>
            <a:r>
              <a:rPr lang="en-US" dirty="0"/>
              <a:t>No, do not raise your child bilingually 20 </a:t>
            </a:r>
          </a:p>
          <a:p>
            <a:r>
              <a:rPr lang="en-US" dirty="0"/>
              <a:t>No advice was given: 1</a:t>
            </a:r>
          </a:p>
          <a:p>
            <a:r>
              <a:rPr lang="en-US" dirty="0"/>
              <a:t>Yes, raise your child bilingually: 1 </a:t>
            </a:r>
          </a:p>
          <a:p>
            <a:endParaRPr lang="en-US" dirty="0"/>
          </a:p>
        </p:txBody>
      </p:sp>
    </p:spTree>
    <p:extLst>
      <p:ext uri="{BB962C8B-B14F-4D97-AF65-F5344CB8AC3E}">
        <p14:creationId xmlns:p14="http://schemas.microsoft.com/office/powerpoint/2010/main" val="2547257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2983</TotalTime>
  <Words>1390</Words>
  <Application>Microsoft Macintosh PowerPoint</Application>
  <PresentationFormat>Widescreen</PresentationFormat>
  <Paragraphs>100</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Attitudes Towards the Intersection of Bilingualism and Autism</vt:lpstr>
      <vt:lpstr>General Introduction</vt:lpstr>
      <vt:lpstr>Research Question</vt:lpstr>
      <vt:lpstr>Hypothesis</vt:lpstr>
      <vt:lpstr>Literature Review</vt:lpstr>
      <vt:lpstr>Literature Review</vt:lpstr>
      <vt:lpstr>Methodology</vt:lpstr>
      <vt:lpstr>Results</vt:lpstr>
      <vt:lpstr>Advice from: </vt:lpstr>
      <vt:lpstr>Discussion</vt:lpstr>
      <vt:lpstr>Key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Isabelle Barriere</dc:creator>
  <cp:lastModifiedBy>Perea Manuela</cp:lastModifiedBy>
  <cp:revision>23</cp:revision>
  <dcterms:created xsi:type="dcterms:W3CDTF">2021-01-31T18:46:42Z</dcterms:created>
  <dcterms:modified xsi:type="dcterms:W3CDTF">2022-06-09T18:59:18Z</dcterms:modified>
</cp:coreProperties>
</file>